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61" r:id="rId4"/>
    <p:sldId id="270" r:id="rId5"/>
    <p:sldId id="262" r:id="rId6"/>
    <p:sldId id="271" r:id="rId7"/>
    <p:sldId id="265" r:id="rId8"/>
    <p:sldId id="272" r:id="rId9"/>
    <p:sldId id="263" r:id="rId10"/>
    <p:sldId id="273" r:id="rId11"/>
    <p:sldId id="266" r:id="rId12"/>
    <p:sldId id="274" r:id="rId13"/>
    <p:sldId id="267" r:id="rId14"/>
    <p:sldId id="275" r:id="rId15"/>
    <p:sldId id="268" r:id="rId16"/>
    <p:sldId id="276" r:id="rId17"/>
    <p:sldId id="264" r:id="rId18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008D36"/>
    <a:srgbClr val="208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/>
    <p:restoredTop sz="94589"/>
  </p:normalViewPr>
  <p:slideViewPr>
    <p:cSldViewPr snapToGrid="0" snapToObjects="1">
      <p:cViewPr>
        <p:scale>
          <a:sx n="90" d="100"/>
          <a:sy n="90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7221-D1AA-644D-A019-066F112DB1A5}" type="datetimeFigureOut">
              <a:rPr lang="nl-BE" smtClean="0"/>
              <a:t>10/10/2018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F57C1-CE4F-6642-AF1E-D3602E68FDC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764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Waarom gemaakt</a:t>
            </a:r>
          </a:p>
          <a:p>
            <a:r>
              <a:rPr lang="nl-BE" dirty="0" smtClean="0"/>
              <a:t>Tot stand</a:t>
            </a:r>
            <a:r>
              <a:rPr lang="nl-BE" baseline="0" dirty="0" smtClean="0"/>
              <a:t> gekomen door contacten met heel wat van jullie collega’s</a:t>
            </a:r>
          </a:p>
          <a:p>
            <a:r>
              <a:rPr lang="nl-BE" baseline="0" dirty="0" smtClean="0"/>
              <a:t>Doel van dit moment: toelichting + hoe ziet jullie rol eruit in de verschillende kernprocessen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2F57C1-CE4F-6642-AF1E-D3602E68FDC5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09015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1172-7ACB-B742-A6EE-0369B110E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6344" y="1122363"/>
            <a:ext cx="5870448" cy="2387600"/>
          </a:xfrm>
        </p:spPr>
        <p:txBody>
          <a:bodyPr anchor="b"/>
          <a:lstStyle>
            <a:lvl1pPr algn="l">
              <a:defRPr sz="6000" b="1">
                <a:solidFill>
                  <a:srgbClr val="1D71B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Titel</a:t>
            </a:r>
            <a:br>
              <a:rPr lang="nl-NL" dirty="0"/>
            </a:br>
            <a:r>
              <a:rPr lang="nl-NL" dirty="0"/>
              <a:t>presentatie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EFE893-4724-BA4E-B645-D0509FC6FB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6344" y="3602038"/>
            <a:ext cx="5870448" cy="622490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008D3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presentatie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4708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8D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649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7D3B33-D35C-7841-81F2-A2DAEEA0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1247120" cy="1325563"/>
          </a:xfrm>
        </p:spPr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5318D4-C09B-3F46-9C7C-883848775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55403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C7EB57C-263D-1645-BDD2-370E1CF1B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540375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391161-C65D-9E40-AA51-74A2712168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53212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D71B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0F01A9C-1EA8-1C4E-B826-E07022A60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532120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277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3492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A918B0-A9AE-5D42-891A-F995CB9EE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457200"/>
            <a:ext cx="4296537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156210-CB6B-244F-80B2-5986809C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0276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0366BC7-6BA2-7741-A191-5181C7B86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5488" y="2057400"/>
            <a:ext cx="42965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22373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9645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3784B-54F1-714A-A6F8-822F62311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457200"/>
            <a:ext cx="4305681" cy="1600200"/>
          </a:xfrm>
        </p:spPr>
        <p:txBody>
          <a:bodyPr anchor="b"/>
          <a:lstStyle>
            <a:lvl1pPr>
              <a:defRPr sz="3200"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97B7C98-0B60-7B49-AC5A-22D391ACD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2113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EDFED00-5573-B343-B286-D3095BE8F4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344" y="2057400"/>
            <a:ext cx="430568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51612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8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rgbClr val="2086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ekop">
    <p:bg>
      <p:bgPr>
        <a:solidFill>
          <a:srgbClr val="008D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3FD63D-21B6-2A4C-9F65-64D43DE2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664018"/>
            <a:ext cx="1124712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2073E8B-C96F-8346-9BE9-96774E90D4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9600" y="6552000"/>
            <a:ext cx="720000" cy="10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01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2800"/>
            </a:lvl2pPr>
            <a:lvl3pPr>
              <a:defRPr sz="2400"/>
            </a:lvl3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7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24459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71B8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75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C7AB5-3258-984A-9C97-8167A6F6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B9ABE2-FC88-BD43-BFAB-288516B2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24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64E5DD-A03B-DC4B-949F-E498DA9E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781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F976C5-F5A1-B347-9F9C-F2F998BE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D36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007855-0264-934F-A5EC-6CC34EDA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288" y="1804162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24353E-2AF1-5448-8495-E4C681C9B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104" y="1804162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406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F19F593-FF93-AB40-A810-AE1041F5F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288" y="365125"/>
            <a:ext cx="11323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5B8B13-E8BE-4C48-8C18-13868B7C2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288" y="1825625"/>
            <a:ext cx="11323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A6E8D1B-943F-634E-9BF6-1A3EABA651E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99288" y="6494490"/>
            <a:ext cx="720000" cy="101818"/>
          </a:xfrm>
          <a:prstGeom prst="rect">
            <a:avLst/>
          </a:prstGeom>
        </p:spPr>
      </p:pic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8979408" y="63628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2691482F-D63A-4DB3-831B-E5DF2FE757FB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05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9" r:id="rId5"/>
    <p:sldLayoutId id="2147483652" r:id="rId6"/>
    <p:sldLayoutId id="2147483664" r:id="rId7"/>
    <p:sldLayoutId id="2147483665" r:id="rId8"/>
    <p:sldLayoutId id="2147483666" r:id="rId9"/>
    <p:sldLayoutId id="2147483653" r:id="rId10"/>
    <p:sldLayoutId id="2147483661" r:id="rId11"/>
    <p:sldLayoutId id="2147483656" r:id="rId12"/>
    <p:sldLayoutId id="2147483662" r:id="rId13"/>
    <p:sldLayoutId id="2147483657" r:id="rId14"/>
    <p:sldLayoutId id="2147483663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086C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Helvetica" pitchFamily="2" charset="0"/>
        <a:buChar char="⁃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Helvetica" pitchFamily="2" charset="0"/>
        <a:buChar char="⁃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486A37-5D58-244F-92BF-D62A0534ED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1D71B8"/>
                </a:solidFill>
              </a:rPr>
              <a:t>VCLB Kernprocessen</a:t>
            </a:r>
            <a:endParaRPr lang="nl-BE" dirty="0">
              <a:solidFill>
                <a:srgbClr val="1D71B8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C8DBC-9C8A-DC46-8AF4-C0ABD1073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53" y="4260699"/>
            <a:ext cx="3177887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5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KP 4: Handelingsgericht diagnosticeren, begeleiden en coördineren in verontrustende situaties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via aanklampend werken de ontwikkelingskansen van leerlingen te vrijwaren en veiligheid te garanderen.</a:t>
            </a:r>
          </a:p>
          <a:p>
            <a:pPr>
              <a:buFontTx/>
              <a:buChar char="-"/>
            </a:pPr>
            <a:r>
              <a:rPr lang="nl-BE" sz="2000" dirty="0" smtClean="0"/>
              <a:t>Verontrusting tijdig bespreken (ernst-taxatie)</a:t>
            </a:r>
          </a:p>
          <a:p>
            <a:pPr>
              <a:buFontTx/>
              <a:buChar char="-"/>
            </a:pPr>
            <a:r>
              <a:rPr lang="nl-BE" sz="2000" dirty="0" smtClean="0"/>
              <a:t>Eventueel opmaak M-document</a:t>
            </a:r>
          </a:p>
          <a:p>
            <a:pPr>
              <a:buFontTx/>
              <a:buChar char="-"/>
            </a:pPr>
            <a:r>
              <a:rPr lang="nl-BE" sz="2000" dirty="0" smtClean="0"/>
              <a:t>Aanklampend begeleiding </a:t>
            </a:r>
          </a:p>
          <a:p>
            <a:pPr>
              <a:buFontTx/>
              <a:buChar char="-"/>
            </a:pPr>
            <a:r>
              <a:rPr lang="nl-BE" sz="2000" dirty="0" smtClean="0"/>
              <a:t>Vindplaatsgericht werken (huisbezoeken) bij heel kwetsbare gezinnen</a:t>
            </a:r>
          </a:p>
          <a:p>
            <a:pPr>
              <a:buFontTx/>
              <a:buChar char="-"/>
            </a:pPr>
            <a:r>
              <a:rPr lang="nl-BE" sz="2000" dirty="0" err="1" smtClean="0"/>
              <a:t>Toeleiden</a:t>
            </a:r>
            <a:r>
              <a:rPr lang="nl-BE" sz="2000" dirty="0" smtClean="0"/>
              <a:t> naar externen zoals huisarts, VK, sociale dienst politie,….</a:t>
            </a:r>
          </a:p>
          <a:p>
            <a:pPr>
              <a:buFontTx/>
              <a:buChar char="-"/>
            </a:pPr>
            <a:r>
              <a:rPr lang="nl-BE" sz="2000" dirty="0" smtClean="0"/>
              <a:t>Deelnemen aan cliëntoverleg en bemiddeling in het kader van jeugdhulp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02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KP 5: Collectief objectief informeren over het onderwijslandschap, het studiekeuzeproces en de arbeidsmarkt..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leerlingen en ouders in staat te stellen tot het maken van juiste keuzes, die het welbevinden, de betrokkenheid en kwalificatie kunnen bevorderen.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31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KP 5: Collectief objectief informeren over het onderwijslandschap, het studiekeuzeproces en de arbeidsmarkt..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leerlingen en ouders in staat te stellen tot het maken van juiste keuzes, die het welbevinden, de betrokkenheid en kwalificatie kunnen bevorderen.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Tx/>
              <a:buChar char="-"/>
            </a:pPr>
            <a:r>
              <a:rPr lang="nl-BE" sz="2000" dirty="0" smtClean="0"/>
              <a:t>Mee organiseren van SID-in, beurzen in scholen </a:t>
            </a:r>
            <a:r>
              <a:rPr lang="nl-BE" sz="2000" dirty="0" err="1" smtClean="0"/>
              <a:t>ifv</a:t>
            </a:r>
            <a:r>
              <a:rPr lang="nl-BE" sz="2000" dirty="0" smtClean="0"/>
              <a:t> studiekeuze</a:t>
            </a:r>
          </a:p>
          <a:p>
            <a:pPr>
              <a:buFontTx/>
              <a:buChar char="-"/>
            </a:pPr>
            <a:r>
              <a:rPr lang="nl-BE" sz="2000" dirty="0" smtClean="0"/>
              <a:t>In groep informatie geven over onderwijskiezer aan ouders, leerlingen,…</a:t>
            </a:r>
          </a:p>
          <a:p>
            <a:pPr>
              <a:buFontTx/>
              <a:buChar char="-"/>
            </a:pP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364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6: Signaleren en/of inhoudelijke expertise inbrengen in de school…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te faciliteren dat schoolteams en leerkrachten planmatig en zelfstandig de zorg voor al hun leerlingen opnemen.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6419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6: Signaleren en/of inhoudelijke expertise inbrengen in de school…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te faciliteren dat schoolteams en leerkrachten planmatig en zelfstandig de zorg voor al hun leerlingen opnemen.</a:t>
            </a:r>
          </a:p>
          <a:p>
            <a:pPr marL="0" indent="0">
              <a:buNone/>
            </a:pPr>
            <a:endParaRPr lang="nl-BE" dirty="0" smtClean="0"/>
          </a:p>
          <a:p>
            <a:pPr>
              <a:buFontTx/>
              <a:buChar char="-"/>
            </a:pPr>
            <a:r>
              <a:rPr lang="nl-BE" sz="2000" dirty="0" smtClean="0"/>
              <a:t>Signaleren van aandachtspunten in de zorg van de school na </a:t>
            </a:r>
            <a:r>
              <a:rPr lang="nl-BE" sz="2000" dirty="0" err="1" smtClean="0"/>
              <a:t>bijv</a:t>
            </a:r>
            <a:r>
              <a:rPr lang="nl-BE" sz="2000" dirty="0" smtClean="0"/>
              <a:t> maken van schoolfoto</a:t>
            </a:r>
          </a:p>
          <a:p>
            <a:pPr>
              <a:buFontTx/>
              <a:buChar char="-"/>
            </a:pPr>
            <a:r>
              <a:rPr lang="nl-BE" sz="2000" dirty="0" smtClean="0"/>
              <a:t>Inhoudelijke expertise inbrengen </a:t>
            </a:r>
            <a:r>
              <a:rPr lang="nl-BE" sz="2000" dirty="0" err="1" smtClean="0"/>
              <a:t>ifv</a:t>
            </a:r>
            <a:r>
              <a:rPr lang="nl-BE" sz="2000" dirty="0" smtClean="0"/>
              <a:t> projecten binnen de school, weliswaar getrokken door de school en PBD. </a:t>
            </a:r>
            <a:r>
              <a:rPr lang="nl-BE" sz="2000" dirty="0" err="1" smtClean="0"/>
              <a:t>Bijv</a:t>
            </a:r>
            <a:r>
              <a:rPr lang="nl-BE" sz="2000" dirty="0" smtClean="0"/>
              <a:t> pestbeleid, prioritaire doelgroepen, vlaggensysteem,…)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626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7: uitvoeren van medische activiteiten in het kader van preventie…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tijdig bepaalde (</a:t>
            </a:r>
            <a:r>
              <a:rPr lang="nl-BE" dirty="0" err="1" smtClean="0"/>
              <a:t>psycho</a:t>
            </a:r>
            <a:r>
              <a:rPr lang="nl-BE" dirty="0" smtClean="0"/>
              <a:t>)somatische problemen op te sporen en te voorkomen.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274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7: uitvoeren van medische activiteiten in het kader van preventie…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tijdig bepaalde (</a:t>
            </a:r>
            <a:r>
              <a:rPr lang="nl-BE" dirty="0" err="1" smtClean="0"/>
              <a:t>psycho</a:t>
            </a:r>
            <a:r>
              <a:rPr lang="nl-BE" dirty="0" smtClean="0"/>
              <a:t>)somatische problemen op te sporen en te voorkomen. </a:t>
            </a:r>
          </a:p>
          <a:p>
            <a:pPr marL="0" indent="0">
              <a:buNone/>
            </a:pPr>
            <a:endParaRPr lang="nl-BE" dirty="0"/>
          </a:p>
          <a:p>
            <a:pPr>
              <a:buFontTx/>
              <a:buChar char="-"/>
            </a:pPr>
            <a:r>
              <a:rPr lang="nl-BE" sz="2000" dirty="0" smtClean="0"/>
              <a:t>Uitvoeren van systematische contactmomenten volgens geldende standaarden</a:t>
            </a:r>
          </a:p>
          <a:p>
            <a:pPr>
              <a:buFontTx/>
              <a:buChar char="-"/>
            </a:pPr>
            <a:r>
              <a:rPr lang="nl-BE" sz="2000" dirty="0" smtClean="0"/>
              <a:t>Aanklampend werken bij kansengroepen zodat zij maximaal participeren aan het aanbod van de systematische contactmomenten</a:t>
            </a:r>
          </a:p>
          <a:p>
            <a:pPr>
              <a:buFontTx/>
              <a:buChar char="-"/>
            </a:pPr>
            <a:r>
              <a:rPr lang="nl-BE" sz="2000" dirty="0" smtClean="0"/>
              <a:t>Vaccinaties</a:t>
            </a:r>
          </a:p>
          <a:p>
            <a:pPr>
              <a:buFontTx/>
              <a:buChar char="-"/>
            </a:pPr>
            <a:r>
              <a:rPr lang="nl-BE" sz="2000" dirty="0" smtClean="0"/>
              <a:t>Profylactische maatregelen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9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Link naar functiebeschrijving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nieuwe functiebeschrijvingen opgemaakt volgens die kernprocessen.</a:t>
            </a:r>
          </a:p>
          <a:p>
            <a:r>
              <a:rPr lang="nl-BE" dirty="0" smtClean="0"/>
              <a:t>Denk goed na wat jullie als </a:t>
            </a:r>
            <a:r>
              <a:rPr lang="nl-BE" dirty="0" err="1" smtClean="0"/>
              <a:t>ICB’s</a:t>
            </a:r>
            <a:r>
              <a:rPr lang="nl-BE" dirty="0" smtClean="0"/>
              <a:t> doen in die verschillende kernprocessen.</a:t>
            </a:r>
          </a:p>
          <a:p>
            <a:r>
              <a:rPr lang="nl-BE" dirty="0" smtClean="0"/>
              <a:t>Zowel naar inhouden, acties als naar competenties die jullie daarvoor nodig hebben.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70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2</a:t>
            </a:fld>
            <a:endParaRPr lang="nl-BE"/>
          </a:p>
        </p:txBody>
      </p:sp>
      <p:grpSp>
        <p:nvGrpSpPr>
          <p:cNvPr id="5" name="Groep 4"/>
          <p:cNvGrpSpPr/>
          <p:nvPr/>
        </p:nvGrpSpPr>
        <p:grpSpPr>
          <a:xfrm>
            <a:off x="237067" y="613409"/>
            <a:ext cx="11085934" cy="5982124"/>
            <a:chOff x="0" y="0"/>
            <a:chExt cx="10512960" cy="5564850"/>
          </a:xfrm>
        </p:grpSpPr>
        <p:pic>
          <p:nvPicPr>
            <p:cNvPr id="6" name="Picture 19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681207" y="2313387"/>
              <a:ext cx="9742526" cy="900000"/>
            </a:xfrm>
            <a:prstGeom prst="rect">
              <a:avLst/>
            </a:prstGeom>
          </p:spPr>
        </p:pic>
        <p:pic>
          <p:nvPicPr>
            <p:cNvPr id="7" name="Picture 20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751626" y="3129394"/>
              <a:ext cx="9688973" cy="900000"/>
            </a:xfrm>
            <a:prstGeom prst="rect">
              <a:avLst/>
            </a:prstGeom>
          </p:spPr>
        </p:pic>
        <p:pic>
          <p:nvPicPr>
            <p:cNvPr id="8" name="Picture 21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751627" y="3943127"/>
              <a:ext cx="9672107" cy="900000"/>
            </a:xfrm>
            <a:prstGeom prst="rect">
              <a:avLst/>
            </a:prstGeom>
          </p:spPr>
        </p:pic>
        <p:pic>
          <p:nvPicPr>
            <p:cNvPr id="9" name="Picture 22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751628" y="4664850"/>
              <a:ext cx="9672106" cy="900000"/>
            </a:xfrm>
            <a:prstGeom prst="rect">
              <a:avLst/>
            </a:prstGeom>
          </p:spPr>
        </p:pic>
        <p:pic>
          <p:nvPicPr>
            <p:cNvPr id="10" name="Picture 19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57965" y="1515099"/>
              <a:ext cx="10365768" cy="900000"/>
            </a:xfrm>
            <a:prstGeom prst="rect">
              <a:avLst/>
            </a:prstGeom>
          </p:spPr>
        </p:pic>
        <p:pic>
          <p:nvPicPr>
            <p:cNvPr id="11" name="Picture 19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717292" y="749118"/>
              <a:ext cx="9706441" cy="900000"/>
            </a:xfrm>
            <a:prstGeom prst="rect">
              <a:avLst/>
            </a:prstGeom>
          </p:spPr>
        </p:pic>
        <p:pic>
          <p:nvPicPr>
            <p:cNvPr id="12" name="Picture 19"/>
            <p:cNvPicPr>
              <a:picLocks/>
            </p:cNvPicPr>
            <p:nvPr/>
          </p:nvPicPr>
          <p:blipFill rotWithShape="1">
            <a:blip r:embed="rId2"/>
            <a:srcRect t="41752" b="40275"/>
            <a:stretch/>
          </p:blipFill>
          <p:spPr>
            <a:xfrm>
              <a:off x="711944" y="0"/>
              <a:ext cx="9711789" cy="900000"/>
            </a:xfrm>
            <a:prstGeom prst="rect">
              <a:avLst/>
            </a:prstGeom>
          </p:spPr>
        </p:pic>
        <p:sp>
          <p:nvSpPr>
            <p:cNvPr id="13" name="Rectangle 3"/>
            <p:cNvSpPr/>
            <p:nvPr/>
          </p:nvSpPr>
          <p:spPr>
            <a:xfrm>
              <a:off x="0" y="179115"/>
              <a:ext cx="717292" cy="568245"/>
            </a:xfrm>
            <a:prstGeom prst="rect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Rectangle 23"/>
            <p:cNvSpPr/>
            <p:nvPr/>
          </p:nvSpPr>
          <p:spPr>
            <a:xfrm>
              <a:off x="0" y="917460"/>
              <a:ext cx="717292" cy="56824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Rectangle 24"/>
            <p:cNvSpPr/>
            <p:nvPr/>
          </p:nvSpPr>
          <p:spPr>
            <a:xfrm>
              <a:off x="24600" y="1719435"/>
              <a:ext cx="717292" cy="568245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25"/>
            <p:cNvSpPr/>
            <p:nvPr/>
          </p:nvSpPr>
          <p:spPr>
            <a:xfrm>
              <a:off x="34335" y="2499026"/>
              <a:ext cx="717292" cy="568245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26"/>
            <p:cNvSpPr/>
            <p:nvPr/>
          </p:nvSpPr>
          <p:spPr>
            <a:xfrm>
              <a:off x="34335" y="3282072"/>
              <a:ext cx="717292" cy="568245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Rectangle 27"/>
            <p:cNvSpPr/>
            <p:nvPr/>
          </p:nvSpPr>
          <p:spPr>
            <a:xfrm>
              <a:off x="27849" y="4109005"/>
              <a:ext cx="717292" cy="568245"/>
            </a:xfrm>
            <a:prstGeom prst="rect">
              <a:avLst/>
            </a:prstGeom>
            <a:solidFill>
              <a:srgbClr val="FF66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Rectangle 28"/>
            <p:cNvSpPr/>
            <p:nvPr/>
          </p:nvSpPr>
          <p:spPr>
            <a:xfrm>
              <a:off x="17457" y="4848529"/>
              <a:ext cx="717292" cy="568245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0"/>
                </a:spcAft>
              </a:pPr>
              <a:r>
                <a:rPr lang="nl-BE" sz="1800" kern="12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Rectangle 1"/>
            <p:cNvSpPr/>
            <p:nvPr/>
          </p:nvSpPr>
          <p:spPr>
            <a:xfrm>
              <a:off x="751495" y="87457"/>
              <a:ext cx="9671323" cy="6655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Onthalen en verhelderen van de vraag</a:t>
              </a:r>
              <a:r>
                <a:rPr lang="nl-BE" sz="1600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</a:t>
              </a:r>
              <a:r>
                <a:rPr lang="nl-BE" sz="1600" i="1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kinderen/jongeren (en hun context) met een hulpvraag toe te leiden naar een gepast aanbod, intern of extern</a:t>
              </a:r>
              <a:r>
                <a:rPr lang="nl-BE" sz="1600" i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BE" sz="1600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Rectangle 10"/>
            <p:cNvSpPr/>
            <p:nvPr/>
          </p:nvSpPr>
          <p:spPr>
            <a:xfrm>
              <a:off x="751561" y="833199"/>
              <a:ext cx="9671713" cy="65241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Handelingsgericht adviseren</a:t>
              </a:r>
              <a:r>
                <a:rPr lang="nl-BE" sz="20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</a:t>
              </a:r>
              <a:r>
                <a:rPr lang="nl-BE" sz="1600" i="1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 vraagsteller de gepaste informatie te geven om in functie van de leerling gerichte stappen te kunnen zetten</a:t>
              </a:r>
              <a:r>
                <a:rPr lang="nl-BE" sz="1800" b="1" i="1" u="sng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Rectangle 11"/>
            <p:cNvSpPr/>
            <p:nvPr/>
          </p:nvSpPr>
          <p:spPr>
            <a:xfrm>
              <a:off x="417399" y="1485615"/>
              <a:ext cx="10095561" cy="89824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 fontAlgn="base">
                <a:lnSpc>
                  <a:spcPct val="106000"/>
                </a:lnSpc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Handelingsgericht diagnosticeren, begeleiden en coördineren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lnSpc>
                  <a:spcPct val="106000"/>
                </a:lnSpc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leerlingen (en ouders) maximaal te laten participeren aan het onderwijsleerproces door goede afstemming op de onderwijs- en opvoedingsbehoeften</a:t>
              </a:r>
              <a:r>
                <a:rPr lang="nl-BE" sz="16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Rectangle 12"/>
            <p:cNvSpPr/>
            <p:nvPr/>
          </p:nvSpPr>
          <p:spPr>
            <a:xfrm>
              <a:off x="626480" y="2435169"/>
              <a:ext cx="9885680" cy="6140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Handelingsgericht diagnosticeren, begeleiden en coördineren in verontrustende situaties</a:t>
              </a:r>
              <a:r>
                <a:rPr lang="nl-BE" sz="1600" b="1" u="sng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</a:t>
              </a: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via aanklampend werken de ontwikkelingskansen van leerlingen te vrijwaren en veiligheid te garanderen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Rectangle 13"/>
            <p:cNvSpPr/>
            <p:nvPr/>
          </p:nvSpPr>
          <p:spPr>
            <a:xfrm>
              <a:off x="684664" y="3128895"/>
              <a:ext cx="9759392" cy="86976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Collectief objectief informeren </a:t>
              </a:r>
              <a:r>
                <a:rPr lang="nl-BE" sz="1600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over het onderwijslandschap, het studiekeuzeproces en de arbeidsmarkt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 </a:t>
              </a: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leerlingen</a:t>
              </a:r>
              <a:r>
                <a:rPr lang="nl-BE" sz="1600" i="1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 ouders in staat te stellen tot het maken van juiste keuzes, die het welbevinden, de betrokkenheid en kwalificatie kunnen bevorderen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Rectangle 14"/>
            <p:cNvSpPr/>
            <p:nvPr/>
          </p:nvSpPr>
          <p:spPr>
            <a:xfrm>
              <a:off x="658790" y="4076482"/>
              <a:ext cx="9787255" cy="6140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Signaleren en/of inhoudelijke expertise inbrengen in de school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</a:t>
              </a:r>
              <a:r>
                <a:rPr lang="nl-BE" sz="1600" i="1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 faciliteren dat schoolteams en leerkrachten planmatig en zelfstandig de zorg voor al hun leerlingen opnemen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6" name="Rectangle 15"/>
            <p:cNvSpPr/>
            <p:nvPr/>
          </p:nvSpPr>
          <p:spPr>
            <a:xfrm>
              <a:off x="847992" y="4762907"/>
              <a:ext cx="9408795" cy="61404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Uitvoeren van </a:t>
              </a:r>
              <a:r>
                <a:rPr lang="nl-BE" sz="1600" b="1" kern="1200">
                  <a:solidFill>
                    <a:srgbClr val="000000"/>
                  </a:solidFill>
                  <a:effectLst>
                    <a:outerShdw blurRad="38100" dist="19050" dir="2700000" algn="tl">
                      <a:srgbClr val="000000">
                        <a:alpha val="40000"/>
                      </a:srgbClr>
                    </a:outerShdw>
                  </a:effectLst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medische activiteiten in het kader van preventie </a:t>
              </a:r>
              <a:r>
                <a:rPr lang="nl-BE" sz="1600" b="1" i="1" u="sng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teneinde</a:t>
              </a:r>
              <a:r>
                <a:rPr lang="nl-BE" sz="1600" i="1" kern="1200">
                  <a:solidFill>
                    <a:srgbClr val="008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nl-BE" sz="16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tijdig bepaalde (psycho-) somatische problemen op te sporen en te voorkomen</a:t>
              </a:r>
              <a:endParaRPr lang="nl-BE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7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KP1: onthalen en verhelderen van de vraag…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kinderen/jongeren (én hun context) met een hulpvraag toe te leiden naar een gepast aanbod, intern of extern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43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KP1: onthalen en verhelderen van de vraag…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kinderen/jongeren (én hun context) met een hulpvraag toe te leiden naar een gepast aanbod, intern of extern</a:t>
            </a:r>
          </a:p>
          <a:p>
            <a:pPr>
              <a:buFontTx/>
              <a:buChar char="-"/>
            </a:pPr>
            <a:r>
              <a:rPr lang="nl-BE" sz="2000" dirty="0" smtClean="0"/>
              <a:t>Beluisteren van de vraag</a:t>
            </a:r>
          </a:p>
          <a:p>
            <a:pPr>
              <a:buFontTx/>
              <a:buChar char="-"/>
            </a:pPr>
            <a:r>
              <a:rPr lang="nl-BE" sz="2000" dirty="0" smtClean="0"/>
              <a:t>Deelnemen oudercontacten</a:t>
            </a:r>
          </a:p>
          <a:p>
            <a:pPr>
              <a:buFontTx/>
              <a:buChar char="-"/>
            </a:pPr>
            <a:r>
              <a:rPr lang="nl-BE" sz="2000" dirty="0" smtClean="0"/>
              <a:t>Uitleg geven over rol CLB</a:t>
            </a:r>
          </a:p>
          <a:p>
            <a:pPr>
              <a:buFontTx/>
              <a:buChar char="-"/>
            </a:pPr>
            <a:r>
              <a:rPr lang="nl-BE" sz="2000" dirty="0" smtClean="0"/>
              <a:t>Hulpvragen aftoetsen aan zorgcontinuüm </a:t>
            </a:r>
            <a:r>
              <a:rPr lang="nl-BE" sz="2000" dirty="0" err="1" smtClean="0"/>
              <a:t>ivm</a:t>
            </a:r>
            <a:r>
              <a:rPr lang="nl-BE" sz="2000" dirty="0" smtClean="0"/>
              <a:t> correcte toeleiding</a:t>
            </a:r>
          </a:p>
          <a:p>
            <a:pPr>
              <a:buFontTx/>
              <a:buChar char="-"/>
            </a:pPr>
            <a:r>
              <a:rPr lang="nl-BE" sz="2000" dirty="0" smtClean="0"/>
              <a:t>Waar nodig afspraak maken van juiste dienst en (waar nodig) vergezellen</a:t>
            </a:r>
          </a:p>
          <a:p>
            <a:pPr>
              <a:buFontTx/>
              <a:buChar char="-"/>
            </a:pPr>
            <a:r>
              <a:rPr lang="nl-BE" sz="2000" dirty="0" smtClean="0"/>
              <a:t>Aanbieden eerste contact voor anderstalige nieuwkomers </a:t>
            </a:r>
            <a:r>
              <a:rPr lang="nl-BE" sz="2000" dirty="0" err="1" smtClean="0"/>
              <a:t>ifv</a:t>
            </a:r>
            <a:r>
              <a:rPr lang="nl-BE" sz="2000" dirty="0" smtClean="0"/>
              <a:t> integratie en participatie in de schoolse context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64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2: Handelingsgericht adviseren…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de vraagsteller de gepaste informatie te geven om in functie van de leerling gerichte stappen te kunnen zetten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83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2: Handelingsgericht adviseren…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de vraagsteller de gepaste informatie te geven om in functie van de leerling gerichte stappen te kunnen zetten</a:t>
            </a:r>
          </a:p>
          <a:p>
            <a:pPr>
              <a:buFontTx/>
              <a:buChar char="-"/>
            </a:pPr>
            <a:r>
              <a:rPr lang="nl-BE" sz="2000" dirty="0" smtClean="0"/>
              <a:t>Zorgaanbod van de school actief bevragen</a:t>
            </a:r>
          </a:p>
          <a:p>
            <a:pPr>
              <a:buFontTx/>
              <a:buChar char="-"/>
            </a:pPr>
            <a:r>
              <a:rPr lang="nl-BE" sz="2000" dirty="0" smtClean="0"/>
              <a:t>Mee nadenken over maatregelen in fase 0 en 1</a:t>
            </a:r>
          </a:p>
          <a:p>
            <a:pPr>
              <a:buFontTx/>
              <a:buChar char="-"/>
            </a:pPr>
            <a:r>
              <a:rPr lang="nl-BE" sz="2000" dirty="0" smtClean="0"/>
              <a:t>Eenvoudige vragen van leerlingen beantwoorden door informatie en advies te geven. </a:t>
            </a:r>
          </a:p>
          <a:p>
            <a:pPr>
              <a:buFontTx/>
              <a:buChar char="-"/>
            </a:pPr>
            <a:r>
              <a:rPr lang="nl-BE" sz="2000" dirty="0" smtClean="0"/>
              <a:t>Verwijzen naar externe dienst (draaischijffunctie) en nodige info meegeven. </a:t>
            </a:r>
          </a:p>
          <a:p>
            <a:pPr>
              <a:buFontTx/>
              <a:buChar char="-"/>
            </a:pPr>
            <a:r>
              <a:rPr lang="nl-BE" sz="2000" dirty="0" smtClean="0"/>
              <a:t>Bij kansengroepen waar nodig zelf afspraak maken bij juiste dienst en cliënt (waar nodig) vergezellen </a:t>
            </a:r>
            <a:r>
              <a:rPr lang="nl-BE" sz="2000" dirty="0" err="1" smtClean="0"/>
              <a:t>ifv</a:t>
            </a:r>
            <a:r>
              <a:rPr lang="nl-BE" sz="2000" dirty="0" smtClean="0"/>
              <a:t> warme overdracht. </a:t>
            </a:r>
            <a:endParaRPr lang="nl-BE" sz="20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19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3: Handelingsgericht diagnosticeren, begeleiden en coördineren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leerlingen (en ouders) maximaal te laten participeren aan het onderwijsleerproces door goede afstemming op de onderwijs- en opvoedingsbehoeften.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95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KP 3: Handelingsgericht diagnosticeren, begeleiden en coördineren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 smtClean="0"/>
              <a:t>… teneinde leerlingen (en ouders) maximaal te laten participeren aan het onderwijsleerproces door goede afstemming op de onderwijs- en opvoedingsbehoeften.</a:t>
            </a:r>
          </a:p>
          <a:p>
            <a:pPr>
              <a:buFontTx/>
              <a:buChar char="-"/>
            </a:pPr>
            <a:r>
              <a:rPr lang="nl-BE" sz="2000" dirty="0" smtClean="0"/>
              <a:t>Diagnosen stellen conform </a:t>
            </a:r>
            <a:r>
              <a:rPr lang="nl-BE" sz="2000" dirty="0" err="1" smtClean="0"/>
              <a:t>prodia</a:t>
            </a:r>
            <a:r>
              <a:rPr lang="nl-BE" sz="2000" dirty="0" smtClean="0"/>
              <a:t> protocollen</a:t>
            </a:r>
          </a:p>
          <a:p>
            <a:pPr>
              <a:buFontTx/>
              <a:buChar char="-"/>
            </a:pPr>
            <a:r>
              <a:rPr lang="nl-BE" sz="2000" dirty="0" smtClean="0"/>
              <a:t>HGD verslag opmaken</a:t>
            </a:r>
          </a:p>
          <a:p>
            <a:pPr>
              <a:buFontTx/>
              <a:buChar char="-"/>
            </a:pPr>
            <a:r>
              <a:rPr lang="nl-BE" sz="2000" dirty="0" smtClean="0"/>
              <a:t>Adviezen verstrekken na HGD-traject </a:t>
            </a:r>
          </a:p>
          <a:p>
            <a:pPr>
              <a:buFontTx/>
              <a:buChar char="-"/>
            </a:pPr>
            <a:r>
              <a:rPr lang="nl-BE" sz="2000" dirty="0" smtClean="0"/>
              <a:t>Begeleiden van leerlingen (motiverende gesprekken voeren, aanklampend begeleiden bij </a:t>
            </a:r>
            <a:r>
              <a:rPr lang="nl-BE" sz="2000" dirty="0" err="1" smtClean="0"/>
              <a:t>kansarmoede</a:t>
            </a:r>
            <a:r>
              <a:rPr lang="nl-BE" sz="2000" dirty="0" smtClean="0"/>
              <a:t>, …)</a:t>
            </a:r>
          </a:p>
          <a:p>
            <a:pPr>
              <a:buFontTx/>
              <a:buChar char="-"/>
            </a:pPr>
            <a:r>
              <a:rPr lang="nl-BE" sz="2000" dirty="0" err="1" smtClean="0"/>
              <a:t>Toeleiden</a:t>
            </a:r>
            <a:r>
              <a:rPr lang="nl-BE" sz="2000" dirty="0" smtClean="0"/>
              <a:t> naar externen</a:t>
            </a:r>
          </a:p>
          <a:p>
            <a:pPr>
              <a:buFontTx/>
              <a:buChar char="-"/>
            </a:pPr>
            <a:r>
              <a:rPr lang="nl-BE" sz="2000" dirty="0" smtClean="0"/>
              <a:t>Stand van zaken geven aan de school over het traject dat gelopen wordt,</a:t>
            </a:r>
          </a:p>
          <a:p>
            <a:pPr>
              <a:buFontTx/>
              <a:buChar char="-"/>
            </a:pPr>
            <a:r>
              <a:rPr lang="nl-BE" sz="2000" dirty="0" smtClean="0"/>
              <a:t>Integratie na externe hulpverlening.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30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KP 4: Handelingsgericht diagnosticeren, begeleiden en coördineren in verontrustende situaties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smtClean="0"/>
              <a:t>… teneinde via aanklampend werken de ontwikkelingskansen van leerlingen te vrijwaren en veiligheid te garanderen.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91482F-D63A-4DB3-831B-E5DF2FE757F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24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VrijCLB-paginanr-groterlettertype" id="{ECD4A4E5-23F4-4016-9B7E-31515F09EDB4}" vid="{8E78B320-1145-46EB-9F40-8F8E96711FE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Ppt_VrijCLB-paginanr-groterlettertype (1)</Template>
  <TotalTime>245</TotalTime>
  <Words>992</Words>
  <Application>Microsoft Office PowerPoint</Application>
  <PresentationFormat>Breedbeeld</PresentationFormat>
  <Paragraphs>109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Kantoorthema</vt:lpstr>
      <vt:lpstr>VCLB Kernprocessen</vt:lpstr>
      <vt:lpstr>PowerPoint-presentatie</vt:lpstr>
      <vt:lpstr>KP1: onthalen en verhelderen van de vraag…</vt:lpstr>
      <vt:lpstr>KP1: onthalen en verhelderen van de vraag…</vt:lpstr>
      <vt:lpstr>KP 2: Handelingsgericht adviseren…</vt:lpstr>
      <vt:lpstr>KP 2: Handelingsgericht adviseren…</vt:lpstr>
      <vt:lpstr>KP 3: Handelingsgericht diagnosticeren, begeleiden en coördineren</vt:lpstr>
      <vt:lpstr>KP 3: Handelingsgericht diagnosticeren, begeleiden en coördineren</vt:lpstr>
      <vt:lpstr>KP 4: Handelingsgericht diagnosticeren, begeleiden en coördineren in verontrustende situaties</vt:lpstr>
      <vt:lpstr>KP 4: Handelingsgericht diagnosticeren, begeleiden en coördineren in verontrustende situaties</vt:lpstr>
      <vt:lpstr>KP 5: Collectief objectief informeren over het onderwijslandschap, het studiekeuzeproces en de arbeidsmarkt..</vt:lpstr>
      <vt:lpstr>KP 5: Collectief objectief informeren over het onderwijslandschap, het studiekeuzeproces en de arbeidsmarkt..</vt:lpstr>
      <vt:lpstr>KP 6: Signaleren en/of inhoudelijke expertise inbrengen in de school…</vt:lpstr>
      <vt:lpstr>KP 6: Signaleren en/of inhoudelijke expertise inbrengen in de school…</vt:lpstr>
      <vt:lpstr>KP 7: uitvoeren van medische activiteiten in het kader van preventie…</vt:lpstr>
      <vt:lpstr>KP 7: uitvoeren van medische activiteiten in het kader van preventie…</vt:lpstr>
      <vt:lpstr>Link naar functiebeschrijving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VCLB Kernprocessen</dc:title>
  <dc:creator>Sven</dc:creator>
  <cp:lastModifiedBy>Sven</cp:lastModifiedBy>
  <cp:revision>5</cp:revision>
  <cp:lastPrinted>2018-04-24T13:37:37Z</cp:lastPrinted>
  <dcterms:created xsi:type="dcterms:W3CDTF">2018-10-10T07:12:39Z</dcterms:created>
  <dcterms:modified xsi:type="dcterms:W3CDTF">2018-10-10T11:18:35Z</dcterms:modified>
</cp:coreProperties>
</file>